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76" r:id="rId3"/>
    <p:sldId id="283" r:id="rId4"/>
    <p:sldId id="275" r:id="rId5"/>
    <p:sldId id="282" r:id="rId6"/>
    <p:sldId id="257" r:id="rId7"/>
    <p:sldId id="284" r:id="rId8"/>
    <p:sldId id="287" r:id="rId9"/>
    <p:sldId id="286" r:id="rId10"/>
    <p:sldId id="258" r:id="rId11"/>
    <p:sldId id="259" r:id="rId12"/>
    <p:sldId id="288" r:id="rId13"/>
    <p:sldId id="260" r:id="rId14"/>
    <p:sldId id="289" r:id="rId15"/>
    <p:sldId id="261" r:id="rId16"/>
    <p:sldId id="290" r:id="rId17"/>
    <p:sldId id="262" r:id="rId18"/>
    <p:sldId id="291" r:id="rId19"/>
    <p:sldId id="263" r:id="rId20"/>
    <p:sldId id="29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80" r:id="rId31"/>
    <p:sldId id="294" r:id="rId32"/>
    <p:sldId id="278" r:id="rId33"/>
    <p:sldId id="279" r:id="rId34"/>
    <p:sldId id="277" r:id="rId35"/>
    <p:sldId id="281" r:id="rId36"/>
  </p:sldIdLst>
  <p:sldSz cx="9144000" cy="5143500" type="screen16x9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522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4061A-6C52-443F-8834-FD6D290027DB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E9911-867D-468E-8286-E2F4BE90B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5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E9911-867D-468E-8286-E2F4BE90B7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E9911-867D-468E-8286-E2F4BE90B7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1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2D46A-8941-47B2-B596-A3D407A1E263}" type="datetime1">
              <a:rPr lang="en-US" smtClean="0"/>
              <a:t>12/19/2022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CAF79-949D-483D-BD3C-01593B0564B2}" type="datetime1">
              <a:rPr lang="en-US" smtClean="0"/>
              <a:t>12/19/2022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F77A7-702C-413B-A3E0-80AC5A2A0D40}" type="datetime1">
              <a:rPr lang="en-US" smtClean="0"/>
              <a:t>12/19/2022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C983-338A-43DA-8E44-590D67A89459}" type="datetime1">
              <a:rPr lang="en-US" smtClean="0"/>
              <a:t>12/19/2022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83ED-0F1A-475C-9D13-DE2C1C2F80BF}" type="datetime1">
              <a:rPr lang="en-US" smtClean="0"/>
              <a:t>12/19/2022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8B8DF-A0C5-4DC7-9075-4D6271EDFABB}" type="datetime1">
              <a:rPr lang="en-US" smtClean="0"/>
              <a:t>12/19/2022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DAF8B-2FF3-429E-850B-41175A888164}" type="datetime1">
              <a:rPr lang="en-US" smtClean="0"/>
              <a:t>12/19/2022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249FB-E639-4BD4-852C-43BD38F21ECD}" type="datetime1">
              <a:rPr lang="en-US" smtClean="0"/>
              <a:t>12/19/2022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735E-77CA-44AF-9286-F7C65FE7BC39}" type="datetime1">
              <a:rPr lang="en-US" smtClean="0"/>
              <a:t>12/19/2022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E8EC-BBC3-442D-8B4C-FEC5B9B3762A}" type="datetime1">
              <a:rPr lang="en-US" smtClean="0"/>
              <a:t>12/19/2022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3157-1F46-44AB-8604-2176B7D5EB48}" type="datetime1">
              <a:rPr lang="en-US" smtClean="0"/>
              <a:t>12/19/2022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C9231-A051-49E3-B749-77FBEC7D8C2A}" type="datetime1">
              <a:rPr lang="en-US" smtClean="0"/>
              <a:t>12/19/2022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6" y="1408911"/>
            <a:ext cx="4410868" cy="30403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514921" cy="113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3478"/>
            <a:ext cx="115252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inus 3"/>
          <p:cNvSpPr/>
          <p:nvPr/>
        </p:nvSpPr>
        <p:spPr>
          <a:xfrm>
            <a:off x="-1391960" y="1211014"/>
            <a:ext cx="11953328" cy="15272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6" y="4521299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4659982"/>
            <a:ext cx="73215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Basra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–College of Nursing – Fundamentals of Nursing Department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69591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/>
                <a:ea typeface="Calibri"/>
                <a:cs typeface="Arial"/>
              </a:rPr>
              <a:t>Lecture 5: (Theory)</a:t>
            </a:r>
            <a:endParaRPr lang="en-US" b="1" dirty="0">
              <a:latin typeface="Times New Roman"/>
              <a:ea typeface="Calibri"/>
              <a:cs typeface="Arial"/>
            </a:endParaRPr>
          </a:p>
          <a:p>
            <a:endParaRPr lang="en-US" b="1" dirty="0">
              <a:latin typeface="Times New Roman"/>
              <a:ea typeface="Calibri"/>
              <a:cs typeface="Arial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Wound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Care and Healing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Process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/>
              <a:ea typeface="Calibri"/>
              <a:cs typeface="Arial"/>
            </a:endParaRPr>
          </a:p>
          <a:p>
            <a:endParaRPr lang="en-US" b="1" dirty="0" smtClean="0">
              <a:latin typeface="Times New Roman"/>
              <a:ea typeface="Calibri"/>
              <a:cs typeface="Arial"/>
            </a:endParaRPr>
          </a:p>
          <a:p>
            <a:r>
              <a:rPr lang="en-US" b="1" dirty="0" smtClean="0">
                <a:latin typeface="Times New Roman"/>
                <a:ea typeface="Calibri"/>
                <a:cs typeface="Arial"/>
              </a:rPr>
              <a:t> </a:t>
            </a:r>
            <a:endParaRPr lang="ar-IQ" dirty="0"/>
          </a:p>
        </p:txBody>
      </p:sp>
      <p:sp>
        <p:nvSpPr>
          <p:cNvPr id="11" name="Rectangle 10"/>
          <p:cNvSpPr/>
          <p:nvPr/>
        </p:nvSpPr>
        <p:spPr>
          <a:xfrm>
            <a:off x="1229941" y="17748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Fundamentals of Nursing Department</a:t>
            </a:r>
          </a:p>
          <a:p>
            <a:pPr algn="l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College of Nursing</a:t>
            </a:r>
          </a:p>
          <a:p>
            <a:pPr algn="l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University of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Basra</a:t>
            </a:r>
          </a:p>
          <a:p>
            <a:pPr algn="l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First Stage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172147"/>
            <a:ext cx="3961730" cy="3301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78" y="77302"/>
            <a:ext cx="8229600" cy="85725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Causes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of wounds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/>
            </a:r>
            <a:b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978" y="1085837"/>
            <a:ext cx="4906888" cy="3387824"/>
          </a:xfrm>
        </p:spPr>
        <p:txBody>
          <a:bodyPr>
            <a:normAutofit/>
          </a:bodyPr>
          <a:lstStyle/>
          <a:p>
            <a:pPr marL="11430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1-Motor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vehicle </a:t>
            </a: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accidents.</a:t>
            </a:r>
          </a:p>
          <a:p>
            <a:pPr marL="11430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2- Falls.</a:t>
            </a:r>
          </a:p>
          <a:p>
            <a:pPr marL="11430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3- Mishandling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of sharp objects, tools, machinery, and weapons</a:t>
            </a:r>
            <a:r>
              <a:rPr lang="en-US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10</a:t>
            </a:fld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49303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8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24" y="81759"/>
            <a:ext cx="8229600" cy="54577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Types of open Wounds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9542"/>
            <a:ext cx="8784976" cy="4067721"/>
          </a:xfrm>
        </p:spPr>
        <p:txBody>
          <a:bodyPr>
            <a:noAutofit/>
          </a:bodyPr>
          <a:lstStyle/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Abrasions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: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abrasion results from 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scraping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skin and 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damaging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it.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Bleeding: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is limited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 oozing of blood from ruptured small veins and capillaries.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2D050"/>
                </a:solidFill>
                <a:latin typeface="Times New Roman"/>
                <a:ea typeface="Calibri"/>
                <a:cs typeface="Arial"/>
              </a:rPr>
              <a:t>Danger: </a:t>
            </a:r>
            <a:r>
              <a:rPr lang="en-US" sz="2400" b="1" dirty="0">
                <a:solidFill>
                  <a:srgbClr val="92D050"/>
                </a:solidFill>
                <a:latin typeface="Times New Roman"/>
                <a:ea typeface="Calibri"/>
                <a:cs typeface="Arial"/>
              </a:rPr>
              <a:t>contamination and infection</a:t>
            </a:r>
            <a:r>
              <a:rPr lang="en-US" sz="2400" b="1" dirty="0" smtClean="0">
                <a:solidFill>
                  <a:srgbClr val="92D050"/>
                </a:solidFill>
                <a:latin typeface="Times New Roman"/>
                <a:ea typeface="Calibri"/>
                <a:cs typeface="Arial"/>
              </a:rPr>
              <a:t>.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Cause: It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is result from falls or the handling of rough objects. 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Arial"/>
            </a:endParaRP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Arial"/>
              </a:rPr>
              <a:t>Examples are </a:t>
            </a: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/>
                <a:ea typeface="Calibri"/>
                <a:cs typeface="Arial"/>
              </a:rPr>
              <a:t>skinned knees, rope burns.</a:t>
            </a:r>
            <a:endParaRPr lang="en-US" sz="1800" b="1" dirty="0">
              <a:solidFill>
                <a:schemeClr val="tx2">
                  <a:lumMod val="40000"/>
                  <a:lumOff val="60000"/>
                </a:schemeClr>
              </a:solidFill>
              <a:ea typeface="Calibri"/>
              <a:cs typeface="Arial"/>
            </a:endParaRPr>
          </a:p>
          <a:p>
            <a:pPr algn="l" rt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69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124" y="81759"/>
            <a:ext cx="8229600" cy="545776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Types of open Wounds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9542"/>
            <a:ext cx="7632848" cy="4067721"/>
          </a:xfrm>
        </p:spPr>
        <p:txBody>
          <a:bodyPr>
            <a:noAutofit/>
          </a:bodyPr>
          <a:lstStyle/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Abrasions</a:t>
            </a:r>
            <a:endParaRPr lang="en-US" sz="1800" b="1" dirty="0">
              <a:solidFill>
                <a:schemeClr val="tx2">
                  <a:lumMod val="40000"/>
                  <a:lumOff val="60000"/>
                </a:schemeClr>
              </a:solidFill>
              <a:ea typeface="Calibri"/>
              <a:cs typeface="Arial"/>
            </a:endParaRPr>
          </a:p>
          <a:p>
            <a:pPr algn="l" rtl="0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12</a:t>
            </a:fld>
            <a:endParaRPr lang="ar-S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9543"/>
            <a:ext cx="6696744" cy="416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9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open Wounds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5566"/>
            <a:ext cx="8229600" cy="339447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2. Incisions: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Incised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wounds, or cuts in body </a:t>
            </a:r>
            <a:r>
              <a:rPr lang="en-US" sz="2400" dirty="0" smtClean="0">
                <a:latin typeface="Times New Roman"/>
                <a:ea typeface="Calibri"/>
              </a:rPr>
              <a:t>tissues.</a:t>
            </a:r>
          </a:p>
          <a:p>
            <a:pPr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/>
                <a:ea typeface="Calibri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Bleeding: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depends on the depth and extent of a cut. Deep cuts may involve blood vessels and may cause extensive bleeding. They may also damage muscles, tendons, and nerves.</a:t>
            </a:r>
            <a:endParaRPr lang="en-US" sz="2400" dirty="0"/>
          </a:p>
          <a:p>
            <a:pPr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Cause: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by knives, metal edges, broken glass, or other sharp objects. 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1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Types of open Wounds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2. Incisions: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56322"/>
            <a:ext cx="5832648" cy="388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22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598"/>
            <a:ext cx="8363272" cy="4176464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3. Lacerations: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are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jagged, irregular, or tears in the soft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tissues.</a:t>
            </a: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Bleeding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: may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be rapid and extensive. </a:t>
            </a:r>
            <a:endParaRPr lang="en-US" sz="2400" dirty="0" smtClean="0">
              <a:latin typeface="Times New Roman"/>
              <a:ea typeface="Calibri"/>
              <a:cs typeface="Arial"/>
            </a:endParaRP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deep contamination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of wounds that result from accidents involving moving parts of machinery 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increases the chances of infection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solidFill>
                <a:srgbClr val="FF0000"/>
              </a:solidFill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15</a:t>
            </a:fld>
            <a:endParaRPr lang="ar-S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open Wounds </a:t>
            </a:r>
          </a:p>
        </p:txBody>
      </p:sp>
    </p:spTree>
    <p:extLst>
      <p:ext uri="{BB962C8B-B14F-4D97-AF65-F5344CB8AC3E}">
        <p14:creationId xmlns:p14="http://schemas.microsoft.com/office/powerpoint/2010/main" val="21357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5486"/>
            <a:ext cx="8352928" cy="339447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endParaRPr lang="en-US" b="1" dirty="0" smtClean="0">
              <a:latin typeface="Times New Roman"/>
              <a:ea typeface="Calibri"/>
              <a:cs typeface="Arial"/>
            </a:endParaRPr>
          </a:p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3.Lacerations: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35645"/>
            <a:ext cx="2736304" cy="350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16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00" y="1534061"/>
            <a:ext cx="2990861" cy="363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7655"/>
            <a:ext cx="3513731" cy="344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open Wounds </a:t>
            </a:r>
          </a:p>
        </p:txBody>
      </p:sp>
    </p:spTree>
    <p:extLst>
      <p:ext uri="{BB962C8B-B14F-4D97-AF65-F5344CB8AC3E}">
        <p14:creationId xmlns:p14="http://schemas.microsoft.com/office/powerpoint/2010/main" val="13651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47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657225" algn="l"/>
              </a:tabLs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4.Punctures: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Puncture </a:t>
            </a: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wounds are produced by bullets and pointed objects, such as pins, nails, and splinters. </a:t>
            </a:r>
            <a:endParaRPr lang="en-US" sz="2400" b="1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lvl="0" algn="just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  <a:tabLst>
                <a:tab pos="657225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Bleeding: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External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bleeding is usually minor, but the puncturing object may penetrate deeply into the body and thus damage organs and cause severe internal bleeding.</a:t>
            </a:r>
            <a:endParaRPr lang="en-US" sz="18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17</a:t>
            </a:fld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195486"/>
            <a:ext cx="8229600" cy="69490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open Wounds </a:t>
            </a:r>
          </a:p>
        </p:txBody>
      </p:sp>
    </p:spTree>
    <p:extLst>
      <p:ext uri="{BB962C8B-B14F-4D97-AF65-F5344CB8AC3E}">
        <p14:creationId xmlns:p14="http://schemas.microsoft.com/office/powerpoint/2010/main" val="41146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24" y="78714"/>
            <a:ext cx="8229600" cy="339447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657225" algn="l"/>
              </a:tabLst>
            </a:pPr>
            <a:endParaRPr lang="en-US" b="1" dirty="0" smtClean="0">
              <a:latin typeface="Times New Roman"/>
              <a:ea typeface="Calibri"/>
              <a:cs typeface="Arial"/>
            </a:endParaRPr>
          </a:p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657225" algn="l"/>
              </a:tabLs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4.Punctures: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  <a:endParaRPr lang="en-US" sz="18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5" y="1707654"/>
            <a:ext cx="2454175" cy="340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23679"/>
            <a:ext cx="3428801" cy="31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18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3679"/>
            <a:ext cx="3365296" cy="31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63062"/>
            <a:ext cx="8229600" cy="708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open Wounds </a:t>
            </a:r>
          </a:p>
        </p:txBody>
      </p:sp>
    </p:spTree>
    <p:extLst>
      <p:ext uri="{BB962C8B-B14F-4D97-AF65-F5344CB8AC3E}">
        <p14:creationId xmlns:p14="http://schemas.microsoft.com/office/powerpoint/2010/main" val="30367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75606"/>
            <a:ext cx="8640960" cy="3394472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5. Avulsions:</a:t>
            </a:r>
            <a:r>
              <a:rPr lang="en-US" sz="2400" dirty="0" smtClean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Avulsion </a:t>
            </a:r>
            <a:r>
              <a:rPr lang="en-US" sz="2400" dirty="0">
                <a:latin typeface="Times New Roman"/>
                <a:ea typeface="Calibri"/>
              </a:rPr>
              <a:t>wounds involve the forcible separation or tearing of tissue from the victim's body. </a:t>
            </a:r>
            <a:endParaRPr lang="en-US" sz="2400" dirty="0" smtClean="0">
              <a:latin typeface="Times New Roman"/>
              <a:ea typeface="Calibri"/>
            </a:endParaRPr>
          </a:p>
          <a:p>
            <a:pPr lvl="0" algn="l" rtl="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Cause</a:t>
            </a:r>
            <a:r>
              <a:rPr lang="en-US" sz="2400" dirty="0" smtClean="0">
                <a:latin typeface="Times New Roman"/>
                <a:ea typeface="Calibri"/>
              </a:rPr>
              <a:t>: animal </a:t>
            </a:r>
            <a:r>
              <a:rPr lang="en-US" sz="2400" dirty="0">
                <a:latin typeface="Times New Roman"/>
                <a:ea typeface="Calibri"/>
              </a:rPr>
              <a:t>bites and accidents involving motor vehicles, heavy machinery, guns, and explosives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19</a:t>
            </a:fld>
            <a:endParaRPr lang="ar-S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open Wounds </a:t>
            </a:r>
          </a:p>
        </p:txBody>
      </p:sp>
    </p:spTree>
    <p:extLst>
      <p:ext uri="{BB962C8B-B14F-4D97-AF65-F5344CB8AC3E}">
        <p14:creationId xmlns:p14="http://schemas.microsoft.com/office/powerpoint/2010/main" val="28963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31591"/>
            <a:ext cx="8229600" cy="316835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the definition of the skin and  anatomy 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definition wounds and classification wounds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explain emergency care for each type of wounds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learning of the process of wound healing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15966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7677"/>
            <a:ext cx="8229600" cy="339447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5.Avulsions :</a:t>
            </a:r>
            <a:r>
              <a:rPr lang="en-US" sz="2400" dirty="0" smtClean="0">
                <a:ea typeface="Calibri"/>
                <a:cs typeface="Arial"/>
              </a:rPr>
              <a:t> </a:t>
            </a:r>
            <a:r>
              <a:rPr lang="en-US" sz="2400" dirty="0" smtClean="0">
                <a:latin typeface="Times New Roman"/>
                <a:ea typeface="Calibri"/>
              </a:rPr>
              <a:t>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95" y="1675942"/>
            <a:ext cx="422360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20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6" y="1635646"/>
            <a:ext cx="3923643" cy="304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4546" y="212106"/>
            <a:ext cx="8229600" cy="56557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Types of open Wounds </a:t>
            </a:r>
          </a:p>
        </p:txBody>
      </p:sp>
    </p:spTree>
    <p:extLst>
      <p:ext uri="{BB962C8B-B14F-4D97-AF65-F5344CB8AC3E}">
        <p14:creationId xmlns:p14="http://schemas.microsoft.com/office/powerpoint/2010/main" val="639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648072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rtl="0">
              <a:lnSpc>
                <a:spcPct val="115000"/>
              </a:lnSpc>
              <a:spcAft>
                <a:spcPts val="1000"/>
              </a:spcAft>
              <a:tabLst>
                <a:tab pos="123825" algn="l"/>
              </a:tabLst>
            </a:pPr>
            <a:r>
              <a:rPr lang="ar-IQ" b="1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Open </a:t>
            </a:r>
            <a:r>
              <a:rPr lang="en-US" b="1" dirty="0">
                <a:latin typeface="Times New Roman"/>
                <a:ea typeface="Calibri"/>
                <a:cs typeface="Arial"/>
              </a:rPr>
              <a:t>wound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435280" cy="4032448"/>
          </a:xfrm>
        </p:spPr>
        <p:txBody>
          <a:bodyPr>
            <a:no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123825" algn="l"/>
              </a:tabLst>
            </a:pPr>
            <a:r>
              <a:rPr lang="en-US" sz="18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If the wound is not deep and gapes slightly it need only hold the wound edges together, dress, and bandage the injury. </a:t>
            </a:r>
          </a:p>
          <a:p>
            <a:pPr algn="l" rt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  <a:tabLst>
                <a:tab pos="123825" algn="l"/>
              </a:tabLst>
            </a:pPr>
            <a:r>
              <a:rPr lang="en-US" sz="1800" dirty="0">
                <a:latin typeface="Times New Roman"/>
                <a:ea typeface="Calibri"/>
                <a:cs typeface="Arial"/>
              </a:rPr>
              <a:t>Below are a number of open-wound conditions that require medical treatment after emergency care:</a:t>
            </a:r>
          </a:p>
          <a:p>
            <a:pPr marL="228600" indent="-2286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123825" algn="l"/>
              </a:tabLst>
            </a:pPr>
            <a:r>
              <a:rPr lang="en-US" sz="1800" dirty="0">
                <a:latin typeface="Times New Roman"/>
                <a:ea typeface="Calibri"/>
                <a:cs typeface="Arial"/>
              </a:rPr>
              <a:t> </a:t>
            </a:r>
            <a:r>
              <a:rPr lang="en-US" sz="18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1800" dirty="0">
                <a:latin typeface="Times New Roman"/>
                <a:ea typeface="Calibri"/>
                <a:cs typeface="Arial"/>
              </a:rPr>
              <a:t>Blood spurting from a wound, even if controlled initially by first aid.</a:t>
            </a:r>
          </a:p>
          <a:p>
            <a:pPr marL="228600" indent="-2286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123825" algn="l"/>
              </a:tabLst>
            </a:pPr>
            <a:r>
              <a:rPr lang="en-US" sz="18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1800" dirty="0">
                <a:latin typeface="Times New Roman"/>
                <a:ea typeface="Calibri"/>
                <a:cs typeface="Arial"/>
              </a:rPr>
              <a:t>An incised wound deeper than the outer layer of skin. </a:t>
            </a:r>
          </a:p>
          <a:p>
            <a:pPr marL="228600" indent="-2286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123825" algn="l"/>
              </a:tabLst>
            </a:pPr>
            <a:r>
              <a:rPr lang="en-US" sz="1800" dirty="0" smtClean="0">
                <a:latin typeface="Times New Roman"/>
                <a:ea typeface="Calibri"/>
                <a:cs typeface="Arial"/>
              </a:rPr>
              <a:t> </a:t>
            </a:r>
            <a:r>
              <a:rPr lang="en-US" sz="1800" dirty="0">
                <a:latin typeface="Times New Roman"/>
                <a:ea typeface="Calibri"/>
                <a:cs typeface="Arial"/>
              </a:rPr>
              <a:t>Any laceration, deep puncture, or avulsion.</a:t>
            </a:r>
          </a:p>
          <a:p>
            <a:pPr marL="228600" indent="-228600" algn="l" rt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123825" algn="l"/>
              </a:tabLst>
            </a:pPr>
            <a:r>
              <a:rPr lang="en-US" sz="1800" dirty="0" smtClean="0">
                <a:latin typeface="Times New Roman"/>
                <a:ea typeface="Calibri"/>
                <a:cs typeface="Arial"/>
              </a:rPr>
              <a:t>Severed </a:t>
            </a:r>
            <a:r>
              <a:rPr lang="en-US" sz="1800" dirty="0">
                <a:latin typeface="Times New Roman"/>
                <a:ea typeface="Calibri"/>
                <a:cs typeface="Arial"/>
              </a:rPr>
              <a:t>or crushed nerve, tendon, or muscle.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6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16424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5. Laceration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of the face or other parts of the body.</a:t>
            </a: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6. Skin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broken by a bite, human or animal. </a:t>
            </a: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sz="2000" dirty="0" smtClean="0">
                <a:latin typeface="Times New Roman"/>
                <a:ea typeface="Calibri"/>
                <a:cs typeface="Arial"/>
              </a:rPr>
              <a:t>7. Heavy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contamination of a wound by soil or organic materials.  </a:t>
            </a:r>
          </a:p>
          <a:p>
            <a:pPr marL="0" indent="0" algn="just" rtl="0">
              <a:lnSpc>
                <a:spcPct val="150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sz="2000" dirty="0">
                <a:latin typeface="Times New Roman"/>
                <a:ea typeface="Calibri"/>
                <a:cs typeface="Arial"/>
              </a:rPr>
              <a:t> 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8. Foreign </a:t>
            </a:r>
            <a:r>
              <a:rPr lang="en-US" sz="2000" dirty="0">
                <a:latin typeface="Times New Roman"/>
                <a:ea typeface="Calibri"/>
                <a:cs typeface="Arial"/>
              </a:rPr>
              <a:t>matter in a wound, not possible to remove by washing</a:t>
            </a:r>
            <a:r>
              <a:rPr lang="en-US" sz="2000" dirty="0" smtClean="0">
                <a:latin typeface="Times New Roman"/>
                <a:ea typeface="Calibri"/>
                <a:cs typeface="Arial"/>
              </a:rPr>
              <a:t>.</a:t>
            </a:r>
            <a:endParaRPr lang="en-US" sz="2000" dirty="0">
              <a:latin typeface="Times New Roman"/>
              <a:ea typeface="Calibri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94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rtl="0">
              <a:lnSpc>
                <a:spcPct val="115000"/>
              </a:lnSpc>
              <a:spcAft>
                <a:spcPts val="1000"/>
              </a:spcAft>
              <a:tabLst>
                <a:tab pos="123825" algn="l"/>
              </a:tabLst>
            </a:pPr>
            <a:r>
              <a:rPr lang="ar-IQ" b="1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Closed </a:t>
            </a:r>
            <a:r>
              <a:rPr lang="en-US" b="1" dirty="0">
                <a:latin typeface="Times New Roman"/>
                <a:ea typeface="Calibri"/>
                <a:cs typeface="Arial"/>
              </a:rPr>
              <a:t>Wounds 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/>
                <a:ea typeface="Calibri"/>
              </a:rPr>
              <a:t>External forces, such as falls and motor vehicle accidents, cause most closed wounds</a:t>
            </a:r>
            <a:r>
              <a:rPr lang="en-US" sz="2400" dirty="0" smtClean="0">
                <a:latin typeface="Times New Roman"/>
                <a:ea typeface="Calibri"/>
              </a:rPr>
              <a:t>.</a:t>
            </a:r>
            <a:endParaRPr lang="ar-IQ" sz="2400" dirty="0" smtClean="0">
              <a:latin typeface="Times New Roman"/>
              <a:ea typeface="Calibri"/>
            </a:endParaRPr>
          </a:p>
          <a:p>
            <a:pPr algn="l" rtl="0"/>
            <a:r>
              <a:rPr lang="en-US" sz="2400" dirty="0" smtClean="0">
                <a:latin typeface="Times New Roman"/>
                <a:ea typeface="Calibri"/>
              </a:rPr>
              <a:t> </a:t>
            </a:r>
            <a:r>
              <a:rPr lang="en-US" sz="2400" dirty="0">
                <a:latin typeface="Times New Roman"/>
                <a:ea typeface="Calibri"/>
              </a:rPr>
              <a:t>Many closed wounds are relatively small and involve soft tissues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7774"/>
            <a:ext cx="309634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49" y="2787774"/>
            <a:ext cx="331236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329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ar-IQ" b="1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Signs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and Symptoms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6"/>
          </a:xfrm>
        </p:spPr>
        <p:txBody>
          <a:bodyPr>
            <a:normAutofit fontScale="70000" lnSpcReduction="20000"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  <a:tabLst>
                <a:tab pos="123825" algn="l"/>
              </a:tabLs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Internal </a:t>
            </a:r>
            <a:r>
              <a:rPr lang="en-US" b="1" dirty="0">
                <a:latin typeface="Times New Roman"/>
                <a:ea typeface="Calibri"/>
                <a:cs typeface="Arial"/>
              </a:rPr>
              <a:t>injury </a:t>
            </a:r>
            <a:r>
              <a:rPr lang="en-US" dirty="0">
                <a:latin typeface="Times New Roman"/>
                <a:ea typeface="Calibri"/>
                <a:cs typeface="Arial"/>
              </a:rPr>
              <a:t>is probable when any of the following general symptoms are present:</a:t>
            </a:r>
            <a:endParaRPr lang="en-US" sz="2400" dirty="0"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 1. Cold, clammy, pale skin, very rapid but weak pulse, rapid breathing, and dizziness.</a:t>
            </a:r>
            <a:endParaRPr lang="en-US" sz="2400" dirty="0"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 2. Pain and tenderness in a part of the body.</a:t>
            </a:r>
            <a:endParaRPr lang="en-US" sz="2400" dirty="0"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 3. Uncontrolled restlessness and excessive thirst.</a:t>
            </a:r>
            <a:endParaRPr lang="en-US" sz="2400" dirty="0"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 4. Vomiting or coughing up of blood or passage of blood in the urine or feces.</a:t>
            </a:r>
            <a:endParaRPr lang="en-US" sz="2400" dirty="0">
              <a:ea typeface="Calibri"/>
              <a:cs typeface="Arial"/>
            </a:endParaRPr>
          </a:p>
          <a:p>
            <a:pPr algn="just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34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ar-IQ" b="1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Emergency </a:t>
            </a:r>
            <a:r>
              <a:rPr lang="en-US" b="1" dirty="0">
                <a:latin typeface="Times New Roman"/>
                <a:ea typeface="Calibri"/>
                <a:cs typeface="Arial"/>
              </a:rPr>
              <a:t>Care 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39"/>
          </a:xfrm>
        </p:spPr>
        <p:txBody>
          <a:bodyPr>
            <a:normAutofit fontScale="85000" lnSpcReduction="20000"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1</a:t>
            </a:r>
            <a:r>
              <a:rPr lang="en-US" dirty="0">
                <a:latin typeface="Times New Roman"/>
                <a:ea typeface="Calibri"/>
                <a:cs typeface="Arial"/>
              </a:rPr>
              <a:t>. Carefully examine the victim for fractures and other injuries to the head, neck, chest, abdomen, limbs, back, and spine.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 2. If an internal injury is suspected, get medical care for the victim as soon as possible. 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3. If a closed fracture is suspected; immobilize the affected area before moving the victim. 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42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IQ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ar-IQ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</a:b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Emergency Care </a:t>
            </a:r>
            <a: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  <a:t/>
            </a:r>
            <a:br>
              <a:rPr lang="en-US" sz="3600" dirty="0">
                <a:solidFill>
                  <a:prstClr val="black"/>
                </a:solidFill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744415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4. Carefully transport him in a lying position and give special attention to preventing shock. 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5. watch the victim's breathing and take measures to prevent either blockage of the airway or stoppage of breathing.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6</a:t>
            </a:r>
            <a:r>
              <a:rPr lang="en-US" dirty="0">
                <a:latin typeface="Times New Roman"/>
                <a:ea typeface="Calibri"/>
                <a:cs typeface="Arial"/>
              </a:rPr>
              <a:t>. Do not give fluids by mouth to a victim suspected of having internal injury. </a:t>
            </a:r>
            <a:endParaRPr lang="en-US" sz="2400" dirty="0">
              <a:ea typeface="Calibri"/>
              <a:cs typeface="Arial"/>
            </a:endParaRPr>
          </a:p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7. When a relatively small closed wound occurs (such as a black eye), put cold applications on the injured area.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283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81595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rtl="0">
              <a:lnSpc>
                <a:spcPct val="115000"/>
              </a:lnSpc>
              <a:spcAft>
                <a:spcPts val="1000"/>
              </a:spcAft>
              <a:tabLst>
                <a:tab pos="123825" algn="l"/>
              </a:tabLst>
            </a:pPr>
            <a:r>
              <a:rPr lang="ar-IQ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Wounds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Contamination (infection)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/>
            </a:r>
            <a:b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The period of healing after an injury may be greatly prolonged by infection. </a:t>
            </a:r>
            <a:endParaRPr lang="en-US" sz="2400" dirty="0"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tabLst>
                <a:tab pos="123825" algn="l"/>
              </a:tabLst>
            </a:pPr>
            <a:r>
              <a:rPr lang="en-US" dirty="0">
                <a:latin typeface="Times New Roman"/>
                <a:ea typeface="Calibri"/>
                <a:cs typeface="Arial"/>
              </a:rPr>
              <a:t>Careful cleansing of an open wound removes particles of dead tissue and foreign matter and reduces the number of bacteria, helping to prevent infection. 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2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>
              <a:lnSpc>
                <a:spcPct val="115000"/>
              </a:lnSpc>
              <a:spcAft>
                <a:spcPts val="1000"/>
              </a:spcAft>
              <a:tabLst>
                <a:tab pos="123825" algn="l"/>
              </a:tabLst>
            </a:pPr>
            <a:r>
              <a:rPr lang="ar-IQ" b="1" dirty="0" smtClean="0"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latin typeface="Times New Roman"/>
                <a:ea typeface="Calibri"/>
                <a:cs typeface="Arial"/>
              </a:rPr>
            </a:br>
            <a:r>
              <a:rPr lang="en-US" b="1" dirty="0" smtClean="0">
                <a:latin typeface="Times New Roman"/>
                <a:ea typeface="Calibri"/>
                <a:cs typeface="Arial"/>
              </a:rPr>
              <a:t>Symptoms </a:t>
            </a:r>
            <a:r>
              <a:rPr lang="en-US" b="1" dirty="0">
                <a:latin typeface="Times New Roman"/>
                <a:ea typeface="Calibri"/>
                <a:cs typeface="Arial"/>
              </a:rPr>
              <a:t>of infected wounds</a:t>
            </a:r>
            <a:r>
              <a:rPr lang="en-US" b="1" dirty="0" smtClean="0">
                <a:latin typeface="Times New Roman"/>
                <a:ea typeface="Calibri"/>
                <a:cs typeface="Arial"/>
              </a:rPr>
              <a:t>: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9542"/>
            <a:ext cx="8229600" cy="3960439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lnSpc>
                <a:spcPct val="115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endParaRPr lang="en-US" sz="2400" dirty="0" smtClean="0"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23825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Swelling of the affected part.</a:t>
            </a:r>
            <a:endParaRPr lang="en-US" sz="2400" b="1" dirty="0" smtClean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23825" algn="l"/>
              </a:tabLst>
            </a:pP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Redness </a:t>
            </a: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of the affected part. </a:t>
            </a:r>
            <a:endParaRPr lang="en-US" sz="2400" b="1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23825" algn="l"/>
              </a:tabLst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A sensation of heat. </a:t>
            </a:r>
            <a:endParaRPr lang="en-US" sz="2400" b="1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buFont typeface="+mj-lt"/>
              <a:buAutoNum type="arabicPeriod"/>
              <a:tabLst>
                <a:tab pos="123825" algn="l"/>
              </a:tabLst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Throbbing pain.</a:t>
            </a:r>
            <a:endParaRPr lang="en-US" sz="2400" b="1" dirty="0">
              <a:solidFill>
                <a:srgbClr val="002060"/>
              </a:solidFill>
              <a:ea typeface="Calibri"/>
              <a:cs typeface="Arial"/>
            </a:endParaRPr>
          </a:p>
          <a:p>
            <a:pPr lvl="0" algn="just" rtl="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123825" algn="l"/>
              </a:tabLst>
            </a:pPr>
            <a:r>
              <a:rPr lang="en-US" b="1" dirty="0">
                <a:solidFill>
                  <a:srgbClr val="002060"/>
                </a:solidFill>
                <a:latin typeface="Times New Roman"/>
                <a:ea typeface="Calibri"/>
                <a:cs typeface="Arial"/>
              </a:rPr>
              <a:t>Tenderness. </a:t>
            </a:r>
            <a:endParaRPr lang="en-US" sz="2400" b="1" dirty="0">
              <a:solidFill>
                <a:srgbClr val="002060"/>
              </a:solidFill>
              <a:ea typeface="Calibri"/>
              <a:cs typeface="Arial"/>
            </a:endParaRPr>
          </a:p>
          <a:p>
            <a:pPr marL="514350" indent="-514350" algn="l" rtl="0">
              <a:buAutoNum type="arabicPeriod" startAt="6"/>
            </a:pP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</a:rPr>
              <a:t>Fever</a:t>
            </a:r>
          </a:p>
          <a:p>
            <a:pPr marL="514350" indent="-514350" algn="l" rtl="0">
              <a:buAutoNum type="arabicPeriod" startAt="6"/>
            </a:pPr>
            <a:r>
              <a:rPr lang="en-US" b="1" dirty="0" smtClean="0">
                <a:solidFill>
                  <a:srgbClr val="002060"/>
                </a:solidFill>
                <a:latin typeface="Times New Roman"/>
                <a:ea typeface="Calibri"/>
              </a:rPr>
              <a:t>Pus</a:t>
            </a:r>
          </a:p>
          <a:p>
            <a:pPr marL="514350" indent="-514350" algn="l" rtl="0">
              <a:buAutoNum type="arabicPeriod" startAt="6"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28</a:t>
            </a:fld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409129"/>
            <a:ext cx="3155418" cy="315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Symptoms of infected wounds: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lnSpc>
                <a:spcPct val="150000"/>
              </a:lnSpc>
              <a:buNone/>
              <a:tabLst>
                <a:tab pos="1238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8. Swollen </a:t>
            </a:r>
            <a:r>
              <a:rPr lang="en-US" dirty="0">
                <a:latin typeface="Times New Roman"/>
                <a:ea typeface="Calibri"/>
                <a:cs typeface="Arial"/>
              </a:rPr>
              <a:t>lymph glands in the groin (leg infection), in the armpit (arm infection), or in the neck (infection of the head). </a:t>
            </a:r>
            <a:endParaRPr lang="en-US" sz="2400" dirty="0">
              <a:ea typeface="Calibri"/>
              <a:cs typeface="Arial"/>
            </a:endParaRPr>
          </a:p>
          <a:p>
            <a:pPr marL="0" lvl="0" indent="0" algn="l" rtl="0">
              <a:lnSpc>
                <a:spcPct val="150000"/>
              </a:lnSpc>
              <a:spcAft>
                <a:spcPts val="1000"/>
              </a:spcAft>
              <a:buNone/>
              <a:tabLst>
                <a:tab pos="123825" algn="l"/>
              </a:tabLst>
            </a:pPr>
            <a:r>
              <a:rPr lang="en-US" dirty="0" smtClean="0">
                <a:latin typeface="Times New Roman"/>
                <a:ea typeface="Calibri"/>
                <a:cs typeface="Arial"/>
              </a:rPr>
              <a:t>9. Red </a:t>
            </a:r>
            <a:r>
              <a:rPr lang="en-US" dirty="0">
                <a:latin typeface="Times New Roman"/>
                <a:ea typeface="Calibri"/>
                <a:cs typeface="Arial"/>
              </a:rPr>
              <a:t>streaks leading from the wound—an indication that the infection is spreading through the lymphatic circulation channels.</a:t>
            </a:r>
            <a:endParaRPr lang="en-US" sz="2400" dirty="0">
              <a:ea typeface="Calibri"/>
              <a:cs typeface="Arial"/>
            </a:endParaRP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139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432" y="876983"/>
            <a:ext cx="3810000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45" y="535454"/>
            <a:ext cx="4800103" cy="3731059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+mj-cs"/>
              </a:rPr>
              <a:t>Skin: </a:t>
            </a:r>
            <a:r>
              <a:rPr lang="en-US" sz="31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Is the largest organ of the body, with a total area of about 20 square feet</a:t>
            </a:r>
            <a:r>
              <a:rPr lang="en-US" sz="4900" b="1" dirty="0">
                <a:solidFill>
                  <a:srgbClr val="002060"/>
                </a:solidFill>
                <a:latin typeface="Times New Roman" pitchFamily="18" charset="0"/>
                <a:cs typeface="+mj-cs"/>
              </a:rPr>
              <a:t>.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88" y="982241"/>
            <a:ext cx="3055152" cy="3600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5" y="4619551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3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37579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dirty="0" smtClean="0"/>
              <a:t>Nursing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26"/>
            <a:ext cx="8291264" cy="4032448"/>
          </a:xfrm>
        </p:spPr>
        <p:txBody>
          <a:bodyPr>
            <a:noAutofit/>
          </a:bodyPr>
          <a:lstStyle/>
          <a:p>
            <a:pPr algn="l" rtl="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cs typeface="+mj-cs"/>
              </a:rPr>
              <a:t>Risk for Infection </a:t>
            </a:r>
            <a:endParaRPr lang="en-US" dirty="0" smtClean="0">
              <a:solidFill>
                <a:srgbClr val="002060"/>
              </a:solidFill>
              <a:cs typeface="+mj-cs"/>
            </a:endParaRPr>
          </a:p>
          <a:p>
            <a:pPr algn="l" rtl="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dirty="0">
                <a:solidFill>
                  <a:srgbClr val="002060"/>
                </a:solidFill>
                <a:cs typeface="+mj-cs"/>
              </a:rPr>
              <a:t>Impaired </a:t>
            </a:r>
            <a:r>
              <a:rPr lang="en-US" dirty="0" smtClean="0">
                <a:solidFill>
                  <a:srgbClr val="002060"/>
                </a:solidFill>
                <a:cs typeface="+mj-cs"/>
              </a:rPr>
              <a:t>Skin ( tissue) Integrity </a:t>
            </a:r>
            <a:endParaRPr lang="en-US" dirty="0">
              <a:solidFill>
                <a:srgbClr val="002060"/>
              </a:solidFill>
              <a:cs typeface="+mj-cs"/>
            </a:endParaRPr>
          </a:p>
          <a:p>
            <a:pPr algn="l" rtl="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cs typeface="+mj-cs"/>
              </a:rPr>
              <a:t> </a:t>
            </a:r>
            <a:r>
              <a:rPr lang="en-US" dirty="0">
                <a:solidFill>
                  <a:srgbClr val="002060"/>
                </a:solidFill>
                <a:cs typeface="+mj-cs"/>
              </a:rPr>
              <a:t>Deficient </a:t>
            </a:r>
            <a:r>
              <a:rPr lang="en-US" dirty="0" smtClean="0">
                <a:solidFill>
                  <a:srgbClr val="002060"/>
                </a:solidFill>
                <a:cs typeface="+mj-cs"/>
              </a:rPr>
              <a:t>Knowledge</a:t>
            </a:r>
          </a:p>
          <a:p>
            <a:pPr marL="0" indent="0" algn="l" rtl="0">
              <a:buNone/>
            </a:pPr>
            <a:endParaRPr lang="en-US" sz="18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066" y="2389361"/>
            <a:ext cx="4423354" cy="23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032" y="470128"/>
            <a:ext cx="5132968" cy="4477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8428"/>
            <a:ext cx="8229600" cy="614619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</a:b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Wounds healing </a:t>
            </a:r>
            <a: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  <a:t/>
            </a:r>
            <a:br>
              <a:rPr lang="en-US" sz="3600" dirty="0">
                <a:solidFill>
                  <a:srgbClr val="FF0000"/>
                </a:solidFill>
                <a:ea typeface="Calibri"/>
                <a:cs typeface="Arial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64" y="793048"/>
            <a:ext cx="3950096" cy="3744415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Wound healing, or wound repair included four phases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1-The Hemostasis.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2- inflammatory.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 proliferative.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4- remodeling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phases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09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518" y="3114087"/>
            <a:ext cx="3121906" cy="201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131589"/>
            <a:ext cx="2954264" cy="1982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095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latin typeface="Times New Roman"/>
                <a:ea typeface="Calibri"/>
                <a:cs typeface="Arial"/>
              </a:rPr>
              <a:t/>
            </a:r>
            <a:br>
              <a:rPr lang="en-US" b="1" dirty="0">
                <a:latin typeface="Times New Roman"/>
                <a:ea typeface="Calibri"/>
                <a:cs typeface="Arial"/>
              </a:rPr>
            </a:br>
            <a:r>
              <a:rPr lang="en-US" b="1" dirty="0">
                <a:latin typeface="Times New Roman"/>
                <a:ea typeface="Calibri"/>
                <a:cs typeface="Arial"/>
              </a:rPr>
              <a:t>Wounds healing 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22848"/>
            <a:ext cx="5915000" cy="3744415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1- Hemostasis phase: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Hemostasis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occurs immediately after the initial injury.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Involved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blood vessels constrict and blood clotting begins through platelet activation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clustering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2-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inflammatory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phase: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inflammatory phase follows hemostasis and lasts about 4 to 6 days. White blood cells, predominantly leukocytes and macrophages, move to the wound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7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464" y="1200151"/>
            <a:ext cx="2857500" cy="1731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3478"/>
            <a:ext cx="8229600" cy="4935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Wounds healing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55741"/>
            <a:ext cx="6192688" cy="3394472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3- Proliferation phase: </a:t>
            </a:r>
          </a:p>
          <a:p>
            <a:pPr marL="0" indent="0" algn="l" rtl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proliferation phase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also known as the fibroblastic, regenerative, or connective tissue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phase,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proliferation phase lasts for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several weeks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4- Maturation phase: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final stage of healing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maturation (or remodeling)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begins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weeks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after the injury, possibly continuing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months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years. 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Collagen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that was haphazardly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deposited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wound is remodeled, making the healed wound stronger and more like adjacent tissue.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33</a:t>
            </a:fld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072" y="3321569"/>
            <a:ext cx="2857500" cy="162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8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3478"/>
            <a:ext cx="3984104" cy="14401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00400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Definition of skin and functions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wound is a break in the continuity of a tissue of the body, either internal or external. 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Wounds are classified as open or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closed.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Types of open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Wounds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Abrasions, laceration, incision, puncture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Avulsions.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Wounds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Contamination (infection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Emergency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wounds.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Wounds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healing :Wound healing, or wound repair included four phases The Hemostasis, inflammatory, proliferative, and remodeling phases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57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00400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rtl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4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5301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3" y="0"/>
            <a:ext cx="88217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00125"/>
            <a:ext cx="6848475" cy="3995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86" y="58442"/>
            <a:ext cx="8229600" cy="781595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Skin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5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" y="4754712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8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153518"/>
            <a:ext cx="8229600" cy="85725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ounds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13"/>
            <a:ext cx="5338936" cy="3394472"/>
          </a:xfrm>
        </p:spPr>
        <p:txBody>
          <a:bodyPr>
            <a:normAutofit/>
          </a:bodyPr>
          <a:lstStyle/>
          <a:p>
            <a:pPr algn="l" rtl="0"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Arial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wound: 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is a break in the continuity of a tissue of the body, either internal or external. </a:t>
            </a:r>
            <a:endParaRPr lang="en-US" dirty="0" smtClean="0">
              <a:solidFill>
                <a:srgbClr val="0070C0"/>
              </a:solidFill>
              <a:latin typeface="Times New Roman"/>
              <a:ea typeface="Calibri"/>
              <a:cs typeface="Arial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6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515966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134632"/>
            <a:ext cx="3816424" cy="33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153518"/>
            <a:ext cx="8229600" cy="85725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Classification of 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Wounds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1-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Open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wound </a:t>
            </a:r>
            <a:r>
              <a:rPr lang="en-US" dirty="0">
                <a:latin typeface="Times New Roman"/>
                <a:ea typeface="Calibri"/>
                <a:cs typeface="Arial"/>
              </a:rPr>
              <a:t>is a break in the skin or in a mucous membrane.</a:t>
            </a:r>
            <a:endParaRPr lang="en-US" sz="2400" dirty="0">
              <a:ea typeface="Calibri"/>
              <a:cs typeface="Arial"/>
            </a:endParaRPr>
          </a:p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2-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Closed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wound </a:t>
            </a:r>
            <a:r>
              <a:rPr lang="en-US" dirty="0">
                <a:latin typeface="Times New Roman"/>
                <a:ea typeface="Calibri"/>
                <a:cs typeface="Arial"/>
              </a:rPr>
              <a:t>involves underlying tissues without a break in the skin or a mucous membrane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7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515966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7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153518"/>
            <a:ext cx="8229600" cy="85725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Classification of 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Wounds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960623"/>
            <a:ext cx="8229600" cy="339447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1-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Open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wound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8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515966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421285"/>
            <a:ext cx="3530707" cy="3619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1" y="1672581"/>
            <a:ext cx="4823978" cy="33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6" y="153518"/>
            <a:ext cx="8229600" cy="857250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Classification of </a:t>
            </a:r>
            <a:r>
              <a:rPr lang="en-US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Wounds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762" y="1066131"/>
            <a:ext cx="8229600" cy="3394472"/>
          </a:xfrm>
        </p:spPr>
        <p:txBody>
          <a:bodyPr>
            <a:normAutofit/>
          </a:bodyPr>
          <a:lstStyle/>
          <a:p>
            <a:pPr marL="0" lv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Times New Roman"/>
                <a:ea typeface="Calibri"/>
                <a:cs typeface="Arial"/>
              </a:rPr>
              <a:t>2- </a:t>
            </a:r>
            <a:r>
              <a:rPr lang="en-US" b="1" dirty="0" smtClean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Closed </a:t>
            </a:r>
            <a:r>
              <a:rPr lang="en-US" b="1" dirty="0">
                <a:solidFill>
                  <a:srgbClr val="0070C0"/>
                </a:solidFill>
                <a:latin typeface="Times New Roman"/>
                <a:ea typeface="Calibri"/>
                <a:cs typeface="Arial"/>
              </a:rPr>
              <a:t>wound </a:t>
            </a:r>
            <a:r>
              <a:rPr lang="en-US" dirty="0" smtClean="0">
                <a:latin typeface="Times New Roman"/>
                <a:ea typeface="Calibri"/>
                <a:cs typeface="Arial"/>
              </a:rPr>
              <a:t> 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9</a:t>
            </a:fld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515966"/>
            <a:ext cx="8821737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872817"/>
            <a:ext cx="4194051" cy="3168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00" y="1872817"/>
            <a:ext cx="4459033" cy="316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1258</Words>
  <Application>Microsoft Office PowerPoint</Application>
  <PresentationFormat>On-screen Show (16:9)</PresentationFormat>
  <Paragraphs>178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سمة Office</vt:lpstr>
      <vt:lpstr>PowerPoint Presentation</vt:lpstr>
      <vt:lpstr>Objectives</vt:lpstr>
      <vt:lpstr> Skin: Is the largest organ of the body, with a total area of about 20 square feet. </vt:lpstr>
      <vt:lpstr>PowerPoint Presentation</vt:lpstr>
      <vt:lpstr>Skin</vt:lpstr>
      <vt:lpstr>Wounds</vt:lpstr>
      <vt:lpstr>Classification of Wounds</vt:lpstr>
      <vt:lpstr>Classification of Wounds</vt:lpstr>
      <vt:lpstr>Classification of Wounds</vt:lpstr>
      <vt:lpstr> Causes of wounds  </vt:lpstr>
      <vt:lpstr>Types of open Wounds </vt:lpstr>
      <vt:lpstr>Types of open Wounds </vt:lpstr>
      <vt:lpstr>Types of open Wounds </vt:lpstr>
      <vt:lpstr>Types of open Wounds </vt:lpstr>
      <vt:lpstr>Types of open Wounds </vt:lpstr>
      <vt:lpstr>Types of open Wounds </vt:lpstr>
      <vt:lpstr>Types of open Wounds </vt:lpstr>
      <vt:lpstr>Types of open Wounds </vt:lpstr>
      <vt:lpstr>Types of open Wounds </vt:lpstr>
      <vt:lpstr>Types of open Wounds </vt:lpstr>
      <vt:lpstr> Open wound </vt:lpstr>
      <vt:lpstr>PowerPoint Presentation</vt:lpstr>
      <vt:lpstr> Closed Wounds  </vt:lpstr>
      <vt:lpstr> Signs and Symptoms </vt:lpstr>
      <vt:lpstr> Emergency Care  </vt:lpstr>
      <vt:lpstr> Emergency Care  </vt:lpstr>
      <vt:lpstr> Wounds Contamination (infection)  </vt:lpstr>
      <vt:lpstr> Symptoms of infected wounds: </vt:lpstr>
      <vt:lpstr> Symptoms of infected wounds: </vt:lpstr>
      <vt:lpstr>Nursing Diagnosis</vt:lpstr>
      <vt:lpstr> Wounds healing  </vt:lpstr>
      <vt:lpstr> Wounds healing  </vt:lpstr>
      <vt:lpstr> Wounds healing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WONDS </dc:title>
  <dc:creator>hp</dc:creator>
  <cp:lastModifiedBy>DR.Ahmed Saker 2o1O</cp:lastModifiedBy>
  <cp:revision>59</cp:revision>
  <dcterms:created xsi:type="dcterms:W3CDTF">2021-02-12T08:40:56Z</dcterms:created>
  <dcterms:modified xsi:type="dcterms:W3CDTF">2022-12-19T14:07:54Z</dcterms:modified>
</cp:coreProperties>
</file>